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70" r:id="rId3"/>
    <p:sldId id="271" r:id="rId4"/>
    <p:sldId id="272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8" r:id="rId13"/>
    <p:sldId id="269" r:id="rId14"/>
    <p:sldId id="273" r:id="rId15"/>
    <p:sldId id="274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BTbXEJHYYyQGX11HV9w2Rg==" hashData="EgARvf/nV15gsv54gjEK9LnEk68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71174-4218-413B-858C-CFD303269573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671367-E38B-4208-82C6-7AFA9A1E1C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9785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23908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B1E6803-CD8C-4843-9829-9458A1B4DECB}" type="slidenum">
              <a:rPr lang="tr-TR" smtClean="0"/>
              <a:pPr eaLnBrk="1" hangingPunct="1"/>
              <a:t>4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1D65-BC90-44D3-97E3-24667586D37A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AAEC-242C-466F-97B3-ABC45D6D15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3145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1D65-BC90-44D3-97E3-24667586D37A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AAEC-242C-466F-97B3-ABC45D6D15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5876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1D65-BC90-44D3-97E3-24667586D37A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AAEC-242C-466F-97B3-ABC45D6D15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2924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1D65-BC90-44D3-97E3-24667586D37A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AAEC-242C-466F-97B3-ABC45D6D15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7981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1D65-BC90-44D3-97E3-24667586D37A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AAEC-242C-466F-97B3-ABC45D6D15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6314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1D65-BC90-44D3-97E3-24667586D37A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AAEC-242C-466F-97B3-ABC45D6D15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0718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1D65-BC90-44D3-97E3-24667586D37A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AAEC-242C-466F-97B3-ABC45D6D15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7380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1D65-BC90-44D3-97E3-24667586D37A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AAEC-242C-466F-97B3-ABC45D6D15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2024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1D65-BC90-44D3-97E3-24667586D37A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AAEC-242C-466F-97B3-ABC45D6D15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9203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1D65-BC90-44D3-97E3-24667586D37A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AAEC-242C-466F-97B3-ABC45D6D15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4253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1D65-BC90-44D3-97E3-24667586D37A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DAAEC-242C-466F-97B3-ABC45D6D15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53236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771D65-BC90-44D3-97E3-24667586D37A}" type="datetimeFigureOut">
              <a:rPr lang="tr-TR" smtClean="0"/>
              <a:t>12.11.2013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1DAAEC-242C-466F-97B3-ABC45D6D15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165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30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>
            <a:spLocks noChangeArrowheads="1"/>
          </p:cNvSpPr>
          <p:nvPr/>
        </p:nvSpPr>
        <p:spPr bwMode="auto">
          <a:xfrm>
            <a:off x="1251670" y="188640"/>
            <a:ext cx="6120680" cy="1016000"/>
          </a:xfrm>
          <a:prstGeom prst="rect">
            <a:avLst/>
          </a:prstGeom>
          <a:solidFill>
            <a:srgbClr val="FFCCFF">
              <a:alpha val="30196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altLang="zh-CN" sz="6000">
                <a:solidFill>
                  <a:srgbClr val="FF0000"/>
                </a:solidFill>
              </a:rPr>
              <a:t>OLASILIK ÇEŞİTLERİ</a:t>
            </a:r>
            <a:endParaRPr lang="tr-TR" sz="6000"/>
          </a:p>
        </p:txBody>
      </p:sp>
      <p:sp>
        <p:nvSpPr>
          <p:cNvPr id="104451" name="Slayt Numarası Yer Tutucusu 1"/>
          <p:cNvSpPr>
            <a:spLocks noGrp="1"/>
          </p:cNvSpPr>
          <p:nvPr>
            <p:ph type="sldNum" sz="quarter" idx="12"/>
          </p:nvPr>
        </p:nvSpPr>
        <p:spPr>
          <a:xfrm>
            <a:off x="7010400" y="6488668"/>
            <a:ext cx="2133600" cy="365125"/>
          </a:xfrm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CDD3D90-6A67-4793-9C18-2C5ECB8595EA}" type="slidenum">
              <a:rPr lang="tr-TR" b="0" smtClean="0"/>
              <a:pPr eaLnBrk="1" hangingPunct="1"/>
              <a:t>1</a:t>
            </a:fld>
            <a:endParaRPr lang="tr-TR" b="0" smtClean="0"/>
          </a:p>
        </p:txBody>
      </p:sp>
      <p:sp>
        <p:nvSpPr>
          <p:cNvPr id="5" name="Dikdörtgen 4"/>
          <p:cNvSpPr/>
          <p:nvPr/>
        </p:nvSpPr>
        <p:spPr>
          <a:xfrm>
            <a:off x="214274" y="4329032"/>
            <a:ext cx="8822222" cy="1944216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ÖMER ASKERDEN</a:t>
            </a:r>
            <a:endParaRPr lang="tr-TR" sz="2800" b="1" dirty="0" smtClean="0">
              <a:solidFill>
                <a:srgbClr val="FF0000"/>
              </a:solidFill>
            </a:endParaRPr>
          </a:p>
          <a:p>
            <a:r>
              <a:rPr lang="tr-TR" sz="28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200" b="1" dirty="0" smtClean="0">
                <a:solidFill>
                  <a:srgbClr val="FF0000"/>
                </a:solidFill>
              </a:rPr>
              <a:t>omeraskerden@hotmail.com.tr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00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50824" y="188913"/>
            <a:ext cx="8785671" cy="1193800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ÖRNEK–6):</a:t>
            </a:r>
            <a:r>
              <a:rPr lang="tr-TR" altLang="zh-CN" dirty="0"/>
              <a:t> Adana’dan Hatay’a 400 mavi ,50 kırmızı,430 yeşil ve 120 sarı renkli araba </a:t>
            </a:r>
            <a:r>
              <a:rPr lang="tr-TR" altLang="zh-CN" dirty="0" smtClean="0"/>
              <a:t>geçiyor. İlk </a:t>
            </a:r>
            <a:r>
              <a:rPr lang="tr-TR" altLang="zh-CN" dirty="0"/>
              <a:t>1000 arabanın renklerini not alan bir kişi 1001.aracın kırmızı olma olasılığını deneysel olarak bulmak </a:t>
            </a:r>
            <a:r>
              <a:rPr lang="tr-TR" altLang="zh-CN" dirty="0" err="1"/>
              <a:t>istiyor.Bu</a:t>
            </a:r>
            <a:r>
              <a:rPr lang="tr-TR" altLang="zh-CN" dirty="0"/>
              <a:t> 1001.aracın kırmızı olma olasılığı deneysel olarak kaçtır? </a:t>
            </a:r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557338"/>
            <a:ext cx="3529012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6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328576"/>
            <a:ext cx="1800225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2484438" y="1484313"/>
            <a:ext cx="865187" cy="9366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79388" y="3284538"/>
            <a:ext cx="8857108" cy="919162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>
                <a:solidFill>
                  <a:srgbClr val="FF0000"/>
                </a:solidFill>
              </a:rPr>
              <a:t>ÖRNEK–7):</a:t>
            </a:r>
            <a:r>
              <a:rPr lang="tr-TR" altLang="zh-CN"/>
              <a:t> Bir gişeden geçen 100 aracın markalarını not bir kişi 101.aracın otomobil olma olasılığını deneysel olarak bulmak istiyor.Yanda verilen tabloya göre,101.aracın otomobil olma olasılığı deneysel olarak kaçtır?</a:t>
            </a:r>
          </a:p>
        </p:txBody>
      </p:sp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08" y="4348162"/>
            <a:ext cx="2331629" cy="200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4437063"/>
            <a:ext cx="39814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7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731" y="5352081"/>
            <a:ext cx="1368425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4" name="Rectangle 12"/>
          <p:cNvSpPr>
            <a:spLocks noChangeArrowheads="1"/>
          </p:cNvSpPr>
          <p:nvPr/>
        </p:nvSpPr>
        <p:spPr bwMode="auto">
          <a:xfrm>
            <a:off x="6300788" y="4292600"/>
            <a:ext cx="865187" cy="9366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10603" name="Rectangle 13"/>
          <p:cNvSpPr>
            <a:spLocks noChangeArrowheads="1"/>
          </p:cNvSpPr>
          <p:nvPr/>
        </p:nvSpPr>
        <p:spPr bwMode="auto">
          <a:xfrm>
            <a:off x="5657717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10604" name="Slayt Numarası Yer Tutucusu 1"/>
          <p:cNvSpPr>
            <a:spLocks noGrp="1"/>
          </p:cNvSpPr>
          <p:nvPr>
            <p:ph type="sldNum" sz="quarter" idx="12"/>
          </p:nvPr>
        </p:nvSpPr>
        <p:spPr>
          <a:xfrm>
            <a:off x="6733381" y="6320027"/>
            <a:ext cx="2133600" cy="365125"/>
          </a:xfrm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1D6C86E-39EB-4E2C-AAC3-864E6E73DF98}" type="slidenum">
              <a:rPr lang="tr-TR" b="0" smtClean="0"/>
              <a:pPr eaLnBrk="1" hangingPunct="1"/>
              <a:t>10</a:t>
            </a:fld>
            <a:endParaRPr lang="tr-TR" b="0" smtClean="0"/>
          </a:p>
        </p:txBody>
      </p:sp>
      <p:sp>
        <p:nvSpPr>
          <p:cNvPr id="13" name="Metin kutusu 12"/>
          <p:cNvSpPr txBox="1"/>
          <p:nvPr/>
        </p:nvSpPr>
        <p:spPr>
          <a:xfrm>
            <a:off x="273908" y="2632582"/>
            <a:ext cx="6010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Deneyerek yapılan bu olasılık çeşidine deneysel olasılık denir.</a:t>
            </a:r>
            <a:endParaRPr lang="tr-TR" b="1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2901105" y="6075878"/>
            <a:ext cx="6010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Deneyerek yapılan bu olasılık çeşidine deneysel olasılık denir.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23394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  <p:bldP spid="59399" grpId="0" animBg="1"/>
      <p:bldP spid="18441" grpId="0" animBg="1"/>
      <p:bldP spid="59404" grpId="0" animBg="1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86FFDEA-5688-4122-859C-D9BD67B1FBC2}" type="slidenum">
              <a:rPr lang="tr-TR" b="0" smtClean="0"/>
              <a:pPr eaLnBrk="1" hangingPunct="1"/>
              <a:t>11</a:t>
            </a:fld>
            <a:endParaRPr lang="tr-TR" b="0" smtClean="0"/>
          </a:p>
        </p:txBody>
      </p:sp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179388" y="188913"/>
            <a:ext cx="8857107" cy="2017712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>
                <a:solidFill>
                  <a:srgbClr val="FF0000"/>
                </a:solidFill>
              </a:rPr>
              <a:t>ÖRNEK–8):</a:t>
            </a:r>
            <a:r>
              <a:rPr lang="tr-TR" altLang="zh-CN"/>
              <a:t>Ayşe bir deney yapmak istiyor. Bir zarı 10 defa,35 defa,780 defa ve 1000 defa atıp sonuçlarını not alıyor. Bu deneylerin hangisinde zarın üst yüzüne 3 gelme olasılığı teorik olasılığa daha yakındır? </a:t>
            </a:r>
          </a:p>
          <a:p>
            <a:pPr eaLnBrk="1" hangingPunct="1"/>
            <a:endParaRPr lang="tr-TR" altLang="zh-CN"/>
          </a:p>
          <a:p>
            <a:pPr eaLnBrk="1" hangingPunct="1"/>
            <a:r>
              <a:rPr lang="tr-TR" altLang="zh-CN"/>
              <a:t>	a)10 defa atılan deneyde        b)35 defa atılan deneyde  </a:t>
            </a:r>
          </a:p>
          <a:p>
            <a:pPr eaLnBrk="1" hangingPunct="1"/>
            <a:endParaRPr lang="tr-TR" altLang="zh-CN"/>
          </a:p>
          <a:p>
            <a:pPr eaLnBrk="1" hangingPunct="1"/>
            <a:r>
              <a:rPr lang="tr-TR" altLang="zh-CN"/>
              <a:t>	c)780 defa atılan deneyde      d)1000 defa atılan deneyde </a:t>
            </a: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4211638" y="1700213"/>
            <a:ext cx="3168650" cy="50641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179388" y="2420938"/>
            <a:ext cx="8857107" cy="644525"/>
          </a:xfrm>
          <a:prstGeom prst="rect">
            <a:avLst/>
          </a:prstGeom>
          <a:solidFill>
            <a:srgbClr val="FFFF00"/>
          </a:solidFill>
          <a:ln w="317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>
                <a:solidFill>
                  <a:srgbClr val="FF0000"/>
                </a:solidFill>
              </a:rPr>
              <a:t>AÇIKLAMA:</a:t>
            </a:r>
            <a:r>
              <a:rPr lang="tr-TR" altLang="zh-CN"/>
              <a:t>  Deneysel olasılıktaki deneme sayısı arttıkça deneysel olasılık değeri ,teorik olasılık değerine yaklaşır.</a:t>
            </a:r>
          </a:p>
        </p:txBody>
      </p:sp>
      <p:sp>
        <p:nvSpPr>
          <p:cNvPr id="8" name="Dikdörtgen 7"/>
          <p:cNvSpPr>
            <a:spLocks noChangeArrowheads="1"/>
          </p:cNvSpPr>
          <p:nvPr/>
        </p:nvSpPr>
        <p:spPr bwMode="auto">
          <a:xfrm>
            <a:off x="179387" y="3215092"/>
            <a:ext cx="8857108" cy="70788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ÖRNEK-9) </a:t>
            </a:r>
            <a:r>
              <a:rPr lang="tr-TR" sz="2000" b="1"/>
              <a:t>Bir madeni para 100 defa havaya atılıyor.45 defa tura ve 55 defa yazı geliyor. Buna göre; Tura gelmesi olasılığı nedir?</a:t>
            </a:r>
          </a:p>
        </p:txBody>
      </p:sp>
      <p:sp>
        <p:nvSpPr>
          <p:cNvPr id="11162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7912312"/>
              </p:ext>
            </p:extLst>
          </p:nvPr>
        </p:nvGraphicFramePr>
        <p:xfrm>
          <a:off x="2843808" y="4077072"/>
          <a:ext cx="1966912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Denklem" r:id="rId3" imgW="1066337" imgH="393529" progId="Equation.3">
                  <p:embed/>
                </p:oleObj>
              </mc:Choice>
              <mc:Fallback>
                <p:oleObj name="Denklem" r:id="rId3" imgW="1066337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4077072"/>
                        <a:ext cx="1966912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Dikdörtgen 10"/>
          <p:cNvSpPr>
            <a:spLocks noChangeArrowheads="1"/>
          </p:cNvSpPr>
          <p:nvPr/>
        </p:nvSpPr>
        <p:spPr bwMode="auto">
          <a:xfrm>
            <a:off x="179386" y="4978777"/>
            <a:ext cx="8857109" cy="6461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ÖRNEK-10) </a:t>
            </a:r>
            <a:r>
              <a:rPr lang="tr-TR" b="1"/>
              <a:t>Bir madeni para 100 defa havaya atılıyor.45 defa tura ve 55 defa yazı geliyor. Buna göre; Yazı gelmesi olasılığı nedir?</a:t>
            </a:r>
          </a:p>
        </p:txBody>
      </p:sp>
      <p:sp>
        <p:nvSpPr>
          <p:cNvPr id="11162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13" name="Nesne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8340675"/>
              </p:ext>
            </p:extLst>
          </p:nvPr>
        </p:nvGraphicFramePr>
        <p:xfrm>
          <a:off x="2555776" y="5957563"/>
          <a:ext cx="1927225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Denklem" r:id="rId5" imgW="1066337" imgH="393529" progId="Equation.3">
                  <p:embed/>
                </p:oleObj>
              </mc:Choice>
              <mc:Fallback>
                <p:oleObj name="Denklem" r:id="rId5" imgW="1066337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5957563"/>
                        <a:ext cx="1927225" cy="706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28" name="Rectangle 2"/>
          <p:cNvSpPr>
            <a:spLocks noChangeArrowheads="1"/>
          </p:cNvSpPr>
          <p:nvPr/>
        </p:nvSpPr>
        <p:spPr bwMode="auto">
          <a:xfrm>
            <a:off x="5942364" y="6367130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28325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79388" y="188913"/>
            <a:ext cx="8713787" cy="919162"/>
          </a:xfrm>
          <a:prstGeom prst="rect">
            <a:avLst/>
          </a:prstGeom>
          <a:solidFill>
            <a:srgbClr val="FFFF00"/>
          </a:solidFill>
          <a:ln w="31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C) ÖZNEL (ÖZEL) OLASILIK:</a:t>
            </a:r>
            <a:r>
              <a:rPr lang="tr-TR" altLang="zh-CN" dirty="0"/>
              <a:t> Kişilerin kendi düşüncelerine göre, karar verdikleri olasılıklara (Kişisel olasılık tahminlerine ) ÖZNEL veya ÖZEL OLASILIK denir. </a:t>
            </a:r>
            <a:r>
              <a:rPr lang="tr-TR" dirty="0"/>
              <a:t>Sonucu kişiden kişiye değişen olasılığa öznel olasılık denir.</a:t>
            </a:r>
            <a:endParaRPr lang="tr-TR" altLang="zh-CN" dirty="0"/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22250" y="1412875"/>
            <a:ext cx="8642350" cy="452431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ÖRNEK-1) :</a:t>
            </a:r>
            <a:r>
              <a:rPr lang="tr-TR" altLang="zh-CN" dirty="0"/>
              <a:t> BOĞAÇHAN Dershaneden eve geldiğinde Abisini evde bulamaz. Odasının kapısında asılı olan notu okur. Yazılı notta abisinin AHMET, YUSUF, MUSTAFA, BURAK ve KAĞAN isimli arkadaşlarından herhangi birisine gittiğini öğrenir. Buna göre,</a:t>
            </a:r>
          </a:p>
          <a:p>
            <a:pPr eaLnBrk="1" hangingPunct="1"/>
            <a:endParaRPr lang="tr-TR" altLang="zh-CN" dirty="0"/>
          </a:p>
          <a:p>
            <a:pPr eaLnBrk="1" hangingPunct="1"/>
            <a:r>
              <a:rPr lang="tr-TR" altLang="zh-CN" dirty="0"/>
              <a:t>BOĞAÇHAN ile annesi arasında Şöyle bir konuşma geçer.</a:t>
            </a:r>
          </a:p>
          <a:p>
            <a:pPr eaLnBrk="1" hangingPunct="1"/>
            <a:endParaRPr lang="tr-TR" altLang="zh-CN" dirty="0"/>
          </a:p>
          <a:p>
            <a:pPr eaLnBrk="1" hangingPunct="1"/>
            <a:r>
              <a:rPr lang="tr-TR" altLang="zh-CN" dirty="0"/>
              <a:t>BOĞAÇHAN: Abim %90 Yusuf Arkadaşının yanına gitmiştir? Çünkü: Ders çalışacaklardı.</a:t>
            </a:r>
          </a:p>
          <a:p>
            <a:pPr eaLnBrk="1" hangingPunct="1"/>
            <a:endParaRPr lang="tr-TR" altLang="zh-CN" dirty="0"/>
          </a:p>
          <a:p>
            <a:pPr eaLnBrk="1" hangingPunct="1"/>
            <a:r>
              <a:rPr lang="tr-TR" altLang="zh-CN" dirty="0"/>
              <a:t>ANNE: Abin %50 Kağan arkadaşının yanına gitmiştir. Çünkü: Sabahleyin Bana basket oynayacaklarını söylemişti. Olasılık çeşidi aşağıdaki hangi seçenekte doğru olarak verilmiştir?		</a:t>
            </a:r>
          </a:p>
          <a:p>
            <a:pPr eaLnBrk="1" hangingPunct="1"/>
            <a:endParaRPr lang="tr-TR" altLang="zh-CN" dirty="0"/>
          </a:p>
          <a:p>
            <a:pPr eaLnBrk="1" hangingPunct="1"/>
            <a:r>
              <a:rPr lang="tr-TR" altLang="zh-CN" dirty="0"/>
              <a:t>	</a:t>
            </a:r>
          </a:p>
          <a:p>
            <a:pPr eaLnBrk="1" hangingPunct="1"/>
            <a:r>
              <a:rPr lang="tr-TR" altLang="zh-CN" dirty="0" smtClean="0"/>
              <a:t>a)Deneysel        		b)Teorik       		c)Öznel  	   </a:t>
            </a:r>
            <a:r>
              <a:rPr lang="tr-TR" altLang="zh-CN" dirty="0"/>
              <a:t>d)Ayrık</a:t>
            </a:r>
          </a:p>
        </p:txBody>
      </p:sp>
      <p:sp>
        <p:nvSpPr>
          <p:cNvPr id="115716" name="Rectangle 6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15717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B95CFD2-0891-4783-B55D-B23362BCEB17}" type="slidenum">
              <a:rPr lang="tr-TR" b="0" smtClean="0"/>
              <a:pPr eaLnBrk="1" hangingPunct="1"/>
              <a:t>12</a:t>
            </a:fld>
            <a:endParaRPr lang="tr-TR" b="0" smtClean="0"/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5220072" y="5300603"/>
            <a:ext cx="2152278" cy="6365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322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48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250825" y="188913"/>
            <a:ext cx="8785671" cy="20313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ÖRNEK-2) :</a:t>
            </a:r>
            <a:r>
              <a:rPr lang="tr-TR" altLang="zh-CN" dirty="0"/>
              <a:t> Bir kavanozda 12 kırmızı,18 mavi ve 10 beyaz bilye bulunmaktadır. Bu kavanozu Matematik Öğretmeni ÖMER HAYYAM sınıfa getirip içinden bir kırmızı bilye çekme olasılığını öğrencilerine sormuştur. AYŞE kırmızı çıkma olasılığını 1/3,GÜLFEM  3/10 olarak bulmuştur. Ayşe hangi olasılık yöntemini kullanmıştır?</a:t>
            </a:r>
          </a:p>
          <a:p>
            <a:pPr eaLnBrk="1" hangingPunct="1"/>
            <a:r>
              <a:rPr lang="tr-TR" altLang="zh-CN" dirty="0"/>
              <a:t>	</a:t>
            </a:r>
          </a:p>
          <a:p>
            <a:pPr eaLnBrk="1" hangingPunct="1"/>
            <a:r>
              <a:rPr lang="tr-TR" altLang="zh-CN" dirty="0" smtClean="0"/>
              <a:t>	a)Deneysel        	b)Teorik      	c)Ayrık      	d</a:t>
            </a:r>
            <a:r>
              <a:rPr lang="tr-TR" altLang="zh-CN" dirty="0"/>
              <a:t>) Özel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250824" y="3969543"/>
            <a:ext cx="8785671" cy="174307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ÖRNEK-3)</a:t>
            </a:r>
            <a:r>
              <a:rPr lang="tr-TR" altLang="zh-CN" dirty="0"/>
              <a:t> 25 yumurtadan bazıları çift </a:t>
            </a:r>
            <a:r>
              <a:rPr lang="tr-TR" altLang="zh-CN" dirty="0" smtClean="0"/>
              <a:t>sarılıdır. Ali’ye </a:t>
            </a:r>
            <a:r>
              <a:rPr lang="tr-TR" altLang="zh-CN" dirty="0"/>
              <a:t>göre alınacak bir yumurtanın çift sarılı olma olasılığı 0,4 </a:t>
            </a:r>
            <a:r>
              <a:rPr lang="tr-TR" altLang="zh-CN" dirty="0" smtClean="0"/>
              <a:t>tür. Ayşe’ye </a:t>
            </a:r>
            <a:r>
              <a:rPr lang="tr-TR" altLang="zh-CN" dirty="0"/>
              <a:t>göre alınacak bir yumurtanın çift sarılı olma olasılığı 0,6 </a:t>
            </a:r>
            <a:r>
              <a:rPr lang="tr-TR" altLang="zh-CN" dirty="0" err="1"/>
              <a:t>dır</a:t>
            </a:r>
            <a:r>
              <a:rPr lang="tr-TR" altLang="zh-CN" dirty="0"/>
              <a:t>. Olasılık çeşidi aşağıdaki hangi seçenekte doğru olarak verilmiştir?	</a:t>
            </a:r>
          </a:p>
          <a:p>
            <a:pPr eaLnBrk="1" hangingPunct="1"/>
            <a:endParaRPr lang="tr-TR" altLang="zh-CN" dirty="0"/>
          </a:p>
          <a:p>
            <a:pPr eaLnBrk="1" hangingPunct="1"/>
            <a:r>
              <a:rPr lang="tr-TR" altLang="zh-CN" dirty="0"/>
              <a:t>	 a)Öznel          </a:t>
            </a:r>
            <a:r>
              <a:rPr lang="tr-TR" altLang="zh-CN" dirty="0" smtClean="0"/>
              <a:t>	b)Teorik         	c)Deneysel     	d)Ayrık</a:t>
            </a:r>
            <a:endParaRPr lang="tr-TR" altLang="zh-CN" dirty="0"/>
          </a:p>
        </p:txBody>
      </p:sp>
      <p:sp>
        <p:nvSpPr>
          <p:cNvPr id="46090" name="Rectangle 10"/>
          <p:cNvSpPr>
            <a:spLocks noChangeArrowheads="1"/>
          </p:cNvSpPr>
          <p:nvPr/>
        </p:nvSpPr>
        <p:spPr bwMode="auto">
          <a:xfrm>
            <a:off x="6156176" y="1628775"/>
            <a:ext cx="1872208" cy="5778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888417" y="5193505"/>
            <a:ext cx="1944216" cy="51911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16742" name="Rectangle 12"/>
          <p:cNvSpPr>
            <a:spLocks noChangeArrowheads="1"/>
          </p:cNvSpPr>
          <p:nvPr/>
        </p:nvSpPr>
        <p:spPr bwMode="auto">
          <a:xfrm>
            <a:off x="5609956" y="6457890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16743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33F08E9-96AA-40F0-8FF4-EB79CA68C40A}" type="slidenum">
              <a:rPr lang="tr-TR" b="0" smtClean="0"/>
              <a:pPr eaLnBrk="1" hangingPunct="1"/>
              <a:t>13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20207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animBg="1"/>
      <p:bldP spid="20491" grpId="0" animBg="1"/>
      <p:bldP spid="46090" grpId="0" animBg="1"/>
      <p:bldP spid="4609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62589" y="65776"/>
            <a:ext cx="8712968" cy="63709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zh-CN" sz="2400" dirty="0">
                <a:solidFill>
                  <a:srgbClr val="FF0000"/>
                </a:solidFill>
              </a:rPr>
              <a:t>ÖRNEK-3)</a:t>
            </a:r>
            <a:r>
              <a:rPr lang="tr-TR" altLang="zh-CN" sz="2400" dirty="0"/>
              <a:t> </a:t>
            </a:r>
            <a:r>
              <a:rPr lang="tr-TR" sz="2400" b="1" dirty="0" smtClean="0"/>
              <a:t>Göktuğ </a:t>
            </a:r>
            <a:r>
              <a:rPr lang="tr-TR" sz="2400" b="1" dirty="0"/>
              <a:t>ve Sinem hilesiz bir zarı havaya atıyor. Zarın üst yüzüne 4 gelmesi olasılığını hesaplamak istiyorlar.</a:t>
            </a:r>
          </a:p>
          <a:p>
            <a:endParaRPr lang="tr-TR" sz="2400" b="1" dirty="0"/>
          </a:p>
          <a:p>
            <a:r>
              <a:rPr lang="tr-TR" sz="2400" b="1" dirty="0" smtClean="0">
                <a:solidFill>
                  <a:srgbClr val="FF0000"/>
                </a:solidFill>
              </a:rPr>
              <a:t>Göktuğ ;</a:t>
            </a:r>
          </a:p>
          <a:p>
            <a:r>
              <a:rPr lang="tr-TR" sz="2400" b="1" dirty="0" smtClean="0"/>
              <a:t>{</a:t>
            </a:r>
            <a:r>
              <a:rPr lang="tr-TR" sz="2400" b="1" dirty="0"/>
              <a:t>1,2,3,4,5,6} şeklindedir.</a:t>
            </a:r>
          </a:p>
          <a:p>
            <a:r>
              <a:rPr lang="tr-TR" sz="2400" b="1" dirty="0"/>
              <a:t>B={4} şeklindedir.</a:t>
            </a:r>
          </a:p>
          <a:p>
            <a:r>
              <a:rPr lang="tr-TR" sz="2400" b="1" dirty="0"/>
              <a:t>Şimdi sıra olasılıkta O(4)= 1/6 buluyor. Yaklaşık % 17..</a:t>
            </a:r>
          </a:p>
          <a:p>
            <a:endParaRPr lang="tr-TR" sz="2400" b="1" dirty="0" smtClean="0"/>
          </a:p>
          <a:p>
            <a:r>
              <a:rPr lang="tr-TR" sz="2400" b="1" dirty="0" smtClean="0">
                <a:solidFill>
                  <a:srgbClr val="FF0000"/>
                </a:solidFill>
              </a:rPr>
              <a:t>Sinem </a:t>
            </a:r>
            <a:r>
              <a:rPr lang="tr-TR" sz="2400" b="1" dirty="0">
                <a:solidFill>
                  <a:srgbClr val="FF0000"/>
                </a:solidFill>
              </a:rPr>
              <a:t>ise;</a:t>
            </a:r>
          </a:p>
          <a:p>
            <a:r>
              <a:rPr lang="tr-TR" sz="2400" b="1" dirty="0"/>
              <a:t>{1,2,3,4,4,5} şeklinde deney sonuçlarını kaydediyor.</a:t>
            </a:r>
          </a:p>
          <a:p>
            <a:r>
              <a:rPr lang="tr-TR" sz="2400" b="1" dirty="0"/>
              <a:t>B= {4} fakat s(B)=2 şeklinde olur.</a:t>
            </a:r>
          </a:p>
          <a:p>
            <a:r>
              <a:rPr lang="tr-TR" sz="2400" b="1" dirty="0"/>
              <a:t>O(B)= =2/6 şeklinde olasılığı hesaplıyor.</a:t>
            </a:r>
          </a:p>
          <a:p>
            <a:r>
              <a:rPr lang="tr-TR" sz="2400" b="1" dirty="0"/>
              <a:t>Yaklaşık %35</a:t>
            </a:r>
          </a:p>
          <a:p>
            <a:r>
              <a:rPr lang="tr-TR" sz="2400" b="1" dirty="0"/>
              <a:t>Gördüğümüz gibi bulunan sonuçlar farklıdır çünkü sonuca gidilen yöntemler farklıdır birincisi teorik olasılık ikincisi ise deneysel olasılıktır. Burada birini %17 diğerinin %35 bulması sonucun kişiden kişiye değiştiğini göstermektedir. Buda öznel olasılığı ifade eder.</a:t>
            </a: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5609956" y="6457890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97898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134436" y="235390"/>
            <a:ext cx="4032448" cy="720080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5400" b="1" dirty="0" smtClean="0">
              <a:solidFill>
                <a:srgbClr val="FF0000"/>
              </a:solidFill>
            </a:endParaRPr>
          </a:p>
          <a:p>
            <a:pPr algn="ctr"/>
            <a:r>
              <a:rPr lang="tr-TR" sz="5400" b="1" dirty="0" smtClean="0">
                <a:solidFill>
                  <a:srgbClr val="FF0000"/>
                </a:solidFill>
              </a:rPr>
              <a:t>HAZIRLAYAN</a:t>
            </a:r>
          </a:p>
          <a:p>
            <a:pPr algn="ctr"/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4725144"/>
            <a:ext cx="8928992" cy="1944216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ÖMER ASKERDEN</a:t>
            </a:r>
            <a:endParaRPr lang="tr-TR" sz="2800" b="1" dirty="0" smtClean="0">
              <a:solidFill>
                <a:srgbClr val="FF0000"/>
              </a:solidFill>
            </a:endParaRPr>
          </a:p>
          <a:p>
            <a:r>
              <a:rPr lang="tr-TR" sz="28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200" b="1" dirty="0" smtClean="0">
                <a:solidFill>
                  <a:srgbClr val="FF0000"/>
                </a:solidFill>
              </a:rPr>
              <a:t>omeraskerden@hotmail.com.tr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49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65893" y="74664"/>
            <a:ext cx="8727282" cy="644525"/>
          </a:xfrm>
          <a:prstGeom prst="rect">
            <a:avLst/>
          </a:prstGeom>
          <a:solidFill>
            <a:srgbClr val="FFFF00"/>
          </a:solidFill>
          <a:ln w="317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A)TEORİK </a:t>
            </a:r>
            <a:r>
              <a:rPr lang="tr-TR" altLang="zh-CN" dirty="0">
                <a:solidFill>
                  <a:srgbClr val="FF0000"/>
                </a:solidFill>
              </a:rPr>
              <a:t>OLASILIK:</a:t>
            </a:r>
            <a:r>
              <a:rPr lang="tr-TR" altLang="zh-CN" dirty="0"/>
              <a:t> Hesaplayarak bulduğumuz olasılık SONUCUNA TEORİK OLASILIK denir. 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61846" y="1085277"/>
            <a:ext cx="8642350" cy="6445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>
                <a:solidFill>
                  <a:srgbClr val="FF0000"/>
                </a:solidFill>
              </a:rPr>
              <a:t>ÖRNEK–1:</a:t>
            </a:r>
            <a:r>
              <a:rPr lang="tr-TR" altLang="zh-CN"/>
              <a:t> Bir torbada 3 sarı,4 kırmızı ve 5 mavi bilye vardır. Çekilen bir bilyenin mavi veya sarı olma olasılığı kaçtır?</a:t>
            </a:r>
          </a:p>
        </p:txBody>
      </p:sp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2565400"/>
            <a:ext cx="338455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1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3644900"/>
            <a:ext cx="39338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46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5181600"/>
            <a:ext cx="45005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53" name="Rectangle 21"/>
          <p:cNvSpPr>
            <a:spLocks noChangeArrowheads="1"/>
          </p:cNvSpPr>
          <p:nvPr/>
        </p:nvSpPr>
        <p:spPr bwMode="auto">
          <a:xfrm>
            <a:off x="2555875" y="2406650"/>
            <a:ext cx="865188" cy="8651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12648" name="Rectangle 22"/>
          <p:cNvSpPr>
            <a:spLocks noChangeArrowheads="1"/>
          </p:cNvSpPr>
          <p:nvPr/>
        </p:nvSpPr>
        <p:spPr bwMode="auto">
          <a:xfrm>
            <a:off x="5605329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12649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D0306DD-D42B-4C67-BC2E-C825F8ED4B1B}" type="slidenum">
              <a:rPr lang="tr-TR" b="0" smtClean="0"/>
              <a:pPr eaLnBrk="1" hangingPunct="1"/>
              <a:t>2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308586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26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  <p:bldP spid="19461" grpId="0" animBg="1"/>
      <p:bldP spid="440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179388" y="188913"/>
            <a:ext cx="8785225" cy="6445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>
                <a:solidFill>
                  <a:srgbClr val="FF0000"/>
                </a:solidFill>
              </a:rPr>
              <a:t>ÖRNEK–2:</a:t>
            </a:r>
            <a:r>
              <a:rPr lang="tr-TR" altLang="zh-CN"/>
              <a:t> Hilesiz bir zar atılıyor. Zarın üst yüzünün 4 veya tek sayı gelme olasılığı kaçtır? </a:t>
            </a:r>
          </a:p>
        </p:txBody>
      </p:sp>
      <p:pic>
        <p:nvPicPr>
          <p:cNvPr id="19468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628775"/>
            <a:ext cx="5472113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9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908050"/>
            <a:ext cx="3455987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250825" y="3644900"/>
            <a:ext cx="8642350" cy="6445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>
                <a:solidFill>
                  <a:srgbClr val="FF0000"/>
                </a:solidFill>
              </a:rPr>
              <a:t>ÖRNEK–3:</a:t>
            </a:r>
            <a:r>
              <a:rPr lang="tr-TR" altLang="zh-CN"/>
              <a:t> Bir kutuda 3 mavi,4 yeşil,2 kırmızı kalem vardır. Kutudan rast gele çekilen bir kalemin mavi veya kırmızı kalem olma olasılığı kaçtır?</a:t>
            </a:r>
          </a:p>
        </p:txBody>
      </p:sp>
      <p:pic>
        <p:nvPicPr>
          <p:cNvPr id="19472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437063"/>
            <a:ext cx="360045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3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5130800"/>
            <a:ext cx="5256213" cy="144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72" name="Rectangle 16"/>
          <p:cNvSpPr>
            <a:spLocks noChangeArrowheads="1"/>
          </p:cNvSpPr>
          <p:nvPr/>
        </p:nvSpPr>
        <p:spPr bwMode="auto">
          <a:xfrm>
            <a:off x="4284663" y="765175"/>
            <a:ext cx="865187" cy="8651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45073" name="Rectangle 17"/>
          <p:cNvSpPr>
            <a:spLocks noChangeArrowheads="1"/>
          </p:cNvSpPr>
          <p:nvPr/>
        </p:nvSpPr>
        <p:spPr bwMode="auto">
          <a:xfrm>
            <a:off x="5435600" y="4292600"/>
            <a:ext cx="865188" cy="8651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13674" name="Rectangle 18"/>
          <p:cNvSpPr>
            <a:spLocks noChangeArrowheads="1"/>
          </p:cNvSpPr>
          <p:nvPr/>
        </p:nvSpPr>
        <p:spPr bwMode="auto">
          <a:xfrm>
            <a:off x="5605329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13675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B856FD8-B4BA-43C4-9A59-388D934FA685}" type="slidenum">
              <a:rPr lang="tr-TR" b="0" smtClean="0"/>
              <a:pPr eaLnBrk="1" hangingPunct="1"/>
              <a:t>3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152277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7" grpId="0" animBg="1"/>
      <p:bldP spid="19471" grpId="0" animBg="1"/>
      <p:bldP spid="45072" grpId="0" animBg="1"/>
      <p:bldP spid="4507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233E3C8-F1CE-4A9C-9F5F-84A1B9B4079C}" type="slidenum">
              <a:rPr lang="tr-TR" b="0" smtClean="0"/>
              <a:pPr eaLnBrk="1" hangingPunct="1"/>
              <a:t>4</a:t>
            </a:fld>
            <a:endParaRPr lang="tr-TR" b="0" smtClean="0"/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179388" y="260350"/>
            <a:ext cx="8642350" cy="6445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>
                <a:solidFill>
                  <a:srgbClr val="FF0000"/>
                </a:solidFill>
              </a:rPr>
              <a:t>ÖRNEK–4:</a:t>
            </a:r>
            <a:r>
              <a:rPr lang="tr-TR" altLang="zh-CN"/>
              <a:t> Bir kutuda 3 mavi,4 yeşil,2 kırmızı kalem vardır. Kutudan rast gele çekilen bir kalemin yeşil veya kırmızı kalem olma olasılığı kaçtır?</a:t>
            </a:r>
          </a:p>
        </p:txBody>
      </p:sp>
      <p:sp>
        <p:nvSpPr>
          <p:cNvPr id="11469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/>
        </p:nvGraphicFramePr>
        <p:xfrm>
          <a:off x="3016250" y="2060575"/>
          <a:ext cx="31115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name="Denklem" r:id="rId4" imgW="1536033" imgH="393529" progId="Equation.3">
                  <p:embed/>
                </p:oleObj>
              </mc:Choice>
              <mc:Fallback>
                <p:oleObj name="Denklem" r:id="rId4" imgW="1536033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50" y="2060575"/>
                        <a:ext cx="3111500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131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163" y="1125538"/>
            <a:ext cx="30988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3706813" y="1052513"/>
            <a:ext cx="865187" cy="8651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206375" y="3284538"/>
            <a:ext cx="8642350" cy="6445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>
                <a:solidFill>
                  <a:srgbClr val="FF0000"/>
                </a:solidFill>
              </a:rPr>
              <a:t>ÖRNEK–5:</a:t>
            </a:r>
            <a:r>
              <a:rPr lang="tr-TR" altLang="zh-CN"/>
              <a:t> Bir kutuda 3 mavi,4 yeşil,2 kırmızı kalem vardır. Kutudan rast gele çekilen bir kalemin yeşil veya mavi kalem olma olasılığı kaçtır?</a:t>
            </a:r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/>
        </p:nvGraphicFramePr>
        <p:xfrm>
          <a:off x="2700338" y="5373688"/>
          <a:ext cx="257175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Denklem" r:id="rId7" imgW="1269449" imgH="393529" progId="Equation.3">
                  <p:embed/>
                </p:oleObj>
              </mc:Choice>
              <mc:Fallback>
                <p:oleObj name="Denklem" r:id="rId7" imgW="126944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5373688"/>
                        <a:ext cx="2571750" cy="792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1319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150" y="4221163"/>
            <a:ext cx="3198813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4451350" y="4184650"/>
            <a:ext cx="865188" cy="8651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14700" name="Rectangle 2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2035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28544" y="223707"/>
            <a:ext cx="8835944" cy="1015663"/>
          </a:xfrm>
          <a:prstGeom prst="rect">
            <a:avLst/>
          </a:prstGeom>
          <a:solidFill>
            <a:srgbClr val="FFFF00"/>
          </a:solidFill>
          <a:ln w="317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sz="2000" dirty="0" smtClean="0">
                <a:solidFill>
                  <a:srgbClr val="FF0000"/>
                </a:solidFill>
              </a:rPr>
              <a:t>B) DENEYSEL </a:t>
            </a:r>
            <a:r>
              <a:rPr lang="tr-TR" altLang="zh-CN" sz="2000" dirty="0">
                <a:solidFill>
                  <a:srgbClr val="FF0000"/>
                </a:solidFill>
              </a:rPr>
              <a:t>OLASILIK:</a:t>
            </a:r>
            <a:r>
              <a:rPr lang="tr-TR" altLang="zh-CN" sz="2000" dirty="0"/>
              <a:t> </a:t>
            </a:r>
            <a:endParaRPr lang="tr-TR" altLang="zh-CN" sz="2000" dirty="0" smtClean="0"/>
          </a:p>
          <a:p>
            <a:pPr eaLnBrk="1" hangingPunct="1"/>
            <a:r>
              <a:rPr lang="tr-TR" altLang="zh-CN" sz="2000" dirty="0"/>
              <a:t>	</a:t>
            </a:r>
            <a:r>
              <a:rPr lang="tr-TR" altLang="zh-CN" sz="2000" dirty="0" smtClean="0"/>
              <a:t>Deneyerek </a:t>
            </a:r>
            <a:r>
              <a:rPr lang="tr-TR" altLang="zh-CN" sz="2000" dirty="0"/>
              <a:t>yapılan olasılık hesabına (Bir olasılık deneyi sonun da hesaplanan olasılığa) DENEYSEL OLASILIK denir. 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28543" y="1484784"/>
            <a:ext cx="8835945" cy="1200329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ÖRNEK–1):</a:t>
            </a:r>
            <a:r>
              <a:rPr lang="tr-TR" altLang="zh-CN" dirty="0"/>
              <a:t> Ayşe, bir madeni parayı 6 kez atıyor. Madeni paranın üst yüzüne 5 kez tura,3 kez yazı geliyor. Buna göre, Ayşe’nin deneyindeki yazı gelme olasılığı kaçtır?			</a:t>
            </a:r>
          </a:p>
          <a:p>
            <a:pPr eaLnBrk="1" hangingPunct="1"/>
            <a:r>
              <a:rPr lang="tr-TR" altLang="zh-CN" dirty="0" smtClean="0"/>
              <a:t>	           a)0,375       	 </a:t>
            </a:r>
            <a:r>
              <a:rPr lang="tr-TR" altLang="zh-CN" dirty="0"/>
              <a:t>b)0,275    </a:t>
            </a:r>
            <a:r>
              <a:rPr lang="tr-TR" altLang="zh-CN" dirty="0" smtClean="0"/>
              <a:t>	c)0,125    	d)0,175</a:t>
            </a:r>
            <a:endParaRPr lang="tr-TR" altLang="zh-CN" dirty="0"/>
          </a:p>
        </p:txBody>
      </p:sp>
      <p:sp>
        <p:nvSpPr>
          <p:cNvPr id="105477" name="Rectangle 11"/>
          <p:cNvSpPr>
            <a:spLocks noChangeArrowheads="1"/>
          </p:cNvSpPr>
          <p:nvPr/>
        </p:nvSpPr>
        <p:spPr bwMode="auto">
          <a:xfrm>
            <a:off x="5969188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05478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0E95B17-2B14-4C99-95F2-0AE2051F9083}" type="slidenum">
              <a:rPr lang="tr-TR" b="0" smtClean="0"/>
              <a:pPr eaLnBrk="1" hangingPunct="1"/>
              <a:t>5</a:t>
            </a:fld>
            <a:endParaRPr lang="tr-TR" b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97" y="2775716"/>
            <a:ext cx="2174118" cy="887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475656" y="2134958"/>
            <a:ext cx="1584176" cy="55015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107944" y="3793449"/>
            <a:ext cx="8819392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zh-CN" sz="2000" b="1" dirty="0" smtClean="0">
                <a:solidFill>
                  <a:srgbClr val="FF0000"/>
                </a:solidFill>
              </a:rPr>
              <a:t>ÖRNEK–2):</a:t>
            </a:r>
            <a:r>
              <a:rPr lang="tr-TR" altLang="zh-CN" sz="2000" b="1" dirty="0" smtClean="0"/>
              <a:t> </a:t>
            </a:r>
            <a:r>
              <a:rPr lang="tr-TR" sz="2000" b="1" dirty="0"/>
              <a:t> </a:t>
            </a:r>
            <a:r>
              <a:rPr lang="tr-TR" sz="2000" b="1" dirty="0" err="1" smtClean="0"/>
              <a:t>Ail</a:t>
            </a:r>
            <a:r>
              <a:rPr lang="tr-TR" sz="2000" b="1" dirty="0" smtClean="0"/>
              <a:t> </a:t>
            </a:r>
            <a:r>
              <a:rPr lang="tr-TR" sz="2000" b="1" dirty="0"/>
              <a:t>hilesiz bir zarı havaya atıyor. Zarın üst yüzüne </a:t>
            </a:r>
            <a:r>
              <a:rPr lang="tr-TR" sz="2000" b="1" dirty="0" smtClean="0"/>
              <a:t>3 </a:t>
            </a:r>
            <a:r>
              <a:rPr lang="tr-TR" sz="2000" b="1" dirty="0"/>
              <a:t>gelmesi olasılığını hesaplamak istiyor</a:t>
            </a:r>
            <a:r>
              <a:rPr lang="tr-TR" sz="2000" b="1" dirty="0" smtClean="0"/>
              <a:t>.</a:t>
            </a:r>
            <a:r>
              <a:rPr lang="tr-TR" sz="2000" b="1" dirty="0"/>
              <a:t> Bu işlemi deneyle yapıyor yani zarı 10 kez havaya atıyor ve üst yüzüne gelen sayıları {</a:t>
            </a:r>
            <a:r>
              <a:rPr lang="tr-TR" sz="2000" b="1" dirty="0" smtClean="0"/>
              <a:t>1,1,2,3,3,3,3,5,5,6</a:t>
            </a:r>
            <a:r>
              <a:rPr lang="tr-TR" sz="2000" b="1" dirty="0"/>
              <a:t>} </a:t>
            </a:r>
            <a:r>
              <a:rPr lang="tr-TR" sz="2000" b="1" dirty="0" smtClean="0"/>
              <a:t> şeklinde </a:t>
            </a:r>
            <a:r>
              <a:rPr lang="tr-TR" sz="2000" b="1" dirty="0"/>
              <a:t>sonuçlarını </a:t>
            </a:r>
            <a:r>
              <a:rPr lang="tr-TR" sz="2000" b="1" dirty="0" smtClean="0"/>
              <a:t>kaydediyor. Ali , zarın 3 gelmesi olasılığını kaç olarak buluyor?</a:t>
            </a:r>
          </a:p>
          <a:p>
            <a:r>
              <a:rPr lang="tr-TR" sz="2000" b="1" dirty="0"/>
              <a:t>	</a:t>
            </a:r>
            <a:r>
              <a:rPr lang="tr-TR" sz="2000" b="1" dirty="0" smtClean="0"/>
              <a:t>a) 0,3    			b)0,2 		c)0,4		d)0,6</a:t>
            </a:r>
            <a:endParaRPr lang="tr-TR" sz="2000" b="1" dirty="0"/>
          </a:p>
        </p:txBody>
      </p:sp>
      <p:sp>
        <p:nvSpPr>
          <p:cNvPr id="3" name="Dikdörtgen 2"/>
          <p:cNvSpPr/>
          <p:nvPr/>
        </p:nvSpPr>
        <p:spPr>
          <a:xfrm>
            <a:off x="177467" y="5727815"/>
            <a:ext cx="42032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/>
              <a:t>B= </a:t>
            </a:r>
            <a:r>
              <a:rPr lang="tr-TR" sz="2000" b="1" dirty="0" smtClean="0"/>
              <a:t>{3,3,3,3} </a:t>
            </a:r>
            <a:r>
              <a:rPr lang="tr-TR" sz="2000" b="1" dirty="0"/>
              <a:t>fakat s(B</a:t>
            </a:r>
            <a:r>
              <a:rPr lang="tr-TR" sz="2000" b="1" dirty="0" smtClean="0"/>
              <a:t>)=4 </a:t>
            </a:r>
            <a:r>
              <a:rPr lang="tr-TR" sz="2000" b="1" dirty="0"/>
              <a:t>şeklinde olur.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596518"/>
              </p:ext>
            </p:extLst>
          </p:nvPr>
        </p:nvGraphicFramePr>
        <p:xfrm>
          <a:off x="7051037" y="5558776"/>
          <a:ext cx="1862137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" name="Denklem" r:id="rId4" imgW="990360" imgH="393480" progId="Equation.3">
                  <p:embed/>
                </p:oleObj>
              </mc:Choice>
              <mc:Fallback>
                <p:oleObj name="Denklem" r:id="rId4" imgW="990360" imgH="393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51037" y="5558776"/>
                        <a:ext cx="1862137" cy="738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5177100" y="5013175"/>
            <a:ext cx="1584176" cy="4114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3" name="Metin kutusu 12"/>
          <p:cNvSpPr txBox="1"/>
          <p:nvPr/>
        </p:nvSpPr>
        <p:spPr>
          <a:xfrm>
            <a:off x="2916652" y="3035001"/>
            <a:ext cx="6010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Deneyerek yapılan bu olasılık çeşidine deneysel olasılık denir.</a:t>
            </a:r>
            <a:endParaRPr lang="tr-TR" b="1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77467" y="6127925"/>
            <a:ext cx="6010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Deneyerek yapılan bu olasılık çeşidine deneysel olasılık denir.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60694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  <p:bldP spid="16390" grpId="0" animBg="1"/>
      <p:bldP spid="8" grpId="0" animBg="1"/>
      <p:bldP spid="2" grpId="0" animBg="1"/>
      <p:bldP spid="3" grpId="0"/>
      <p:bldP spid="12" grpId="0" animBg="1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899D93D-B125-4DD4-A31F-B7BF3A762B6C}" type="slidenum">
              <a:rPr lang="tr-TR" b="0" smtClean="0"/>
              <a:pPr eaLnBrk="1" hangingPunct="1"/>
              <a:t>6</a:t>
            </a:fld>
            <a:endParaRPr lang="tr-TR" b="0" smtClean="0"/>
          </a:p>
        </p:txBody>
      </p:sp>
      <p:sp>
        <p:nvSpPr>
          <p:cNvPr id="5" name="Dikdörtgen 4"/>
          <p:cNvSpPr>
            <a:spLocks noChangeArrowheads="1"/>
          </p:cNvSpPr>
          <p:nvPr/>
        </p:nvSpPr>
        <p:spPr bwMode="auto">
          <a:xfrm>
            <a:off x="179388" y="188913"/>
            <a:ext cx="8785225" cy="156966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tr-TR" sz="2400" b="1" dirty="0"/>
              <a:t> </a:t>
            </a:r>
            <a:r>
              <a:rPr lang="tr-TR" sz="2400" b="1" dirty="0" smtClean="0">
                <a:solidFill>
                  <a:srgbClr val="FF0000"/>
                </a:solidFill>
              </a:rPr>
              <a:t>ÖRNEK-)  </a:t>
            </a:r>
            <a:r>
              <a:rPr lang="tr-TR" sz="2400" b="1" dirty="0"/>
              <a:t>Ahmet hilesiz  bir zarı havaya atıyor. Zarın üst yüzüne 4 gelmesi olasılığını hesaplamak istiyor. Bu işlem için yaptığı deneyde zarı 10 defa havaya atıyor. Zarın üst yüzüne gelen sayıları not ediyor. Buna göre, zarın üst yüzünün 4 olması olasılığı nedir?</a:t>
            </a:r>
          </a:p>
        </p:txBody>
      </p:sp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741" y="2068580"/>
            <a:ext cx="5138648" cy="1144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50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67" y="3781425"/>
            <a:ext cx="3241675" cy="270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6502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106503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8798865"/>
              </p:ext>
            </p:extLst>
          </p:nvPr>
        </p:nvGraphicFramePr>
        <p:xfrm>
          <a:off x="5518150" y="3781425"/>
          <a:ext cx="1854200" cy="113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Denklem" r:id="rId5" imgW="634725" imgH="393529" progId="Equation.3">
                  <p:embed/>
                </p:oleObj>
              </mc:Choice>
              <mc:Fallback>
                <p:oleObj name="Denklem" r:id="rId5" imgW="63472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8150" y="3781425"/>
                        <a:ext cx="1854200" cy="1139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2415740" y="2084386"/>
            <a:ext cx="1312801" cy="134461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6505" name="Rectangle 2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4571542" y="5149849"/>
            <a:ext cx="38544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Deneyerek yapılan bu olasılık çeşidine </a:t>
            </a:r>
          </a:p>
          <a:p>
            <a:r>
              <a:rPr lang="tr-TR" b="1" dirty="0" smtClean="0"/>
              <a:t>deneysel olasılık denir.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03375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FED2D5E-244D-4270-83A2-8FE9A9758293}" type="slidenum">
              <a:rPr lang="tr-TR" b="0" smtClean="0"/>
              <a:pPr eaLnBrk="1" hangingPunct="1"/>
              <a:t>7</a:t>
            </a:fld>
            <a:endParaRPr lang="tr-TR" b="0" smtClean="0"/>
          </a:p>
        </p:txBody>
      </p:sp>
      <p:sp>
        <p:nvSpPr>
          <p:cNvPr id="5" name="Dikdörtgen 4"/>
          <p:cNvSpPr>
            <a:spLocks noChangeArrowheads="1"/>
          </p:cNvSpPr>
          <p:nvPr/>
        </p:nvSpPr>
        <p:spPr bwMode="auto">
          <a:xfrm>
            <a:off x="179388" y="188913"/>
            <a:ext cx="8713787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tr-TR" sz="2400" b="1">
                <a:solidFill>
                  <a:srgbClr val="FF0000"/>
                </a:solidFill>
              </a:rPr>
              <a:t>ÖRNEK) </a:t>
            </a:r>
            <a:r>
              <a:rPr lang="tr-TR" sz="2400" b="1"/>
              <a:t>Hilesiz bir zarın  20 kez atılması deneyinde alınana sonuçlar aşağıdaki tabloda verilmiştir. Buna göre bu zar atıldığında 5 gelme olasılığı kaçtır? </a:t>
            </a:r>
          </a:p>
        </p:txBody>
      </p:sp>
      <p:pic>
        <p:nvPicPr>
          <p:cNvPr id="145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722" y="1772816"/>
            <a:ext cx="4848566" cy="927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19438"/>
            <a:ext cx="2736850" cy="337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752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340667"/>
              </p:ext>
            </p:extLst>
          </p:nvPr>
        </p:nvGraphicFramePr>
        <p:xfrm>
          <a:off x="5940152" y="3933056"/>
          <a:ext cx="1468438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Denklem" r:id="rId5" imgW="634725" imgH="393529" progId="Equation.3">
                  <p:embed/>
                </p:oleObj>
              </mc:Choice>
              <mc:Fallback>
                <p:oleObj name="Denklem" r:id="rId5" imgW="63472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3933056"/>
                        <a:ext cx="1468438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940152" y="1628800"/>
            <a:ext cx="1432198" cy="129614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7529" name="Rectangle 2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4750490" y="5373215"/>
            <a:ext cx="38544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Deneyerek yapılan bu olasılık çeşidine </a:t>
            </a:r>
          </a:p>
          <a:p>
            <a:r>
              <a:rPr lang="tr-TR" b="1" dirty="0" smtClean="0"/>
              <a:t>deneysel olasılık denir.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099360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179388" y="188913"/>
            <a:ext cx="8857108" cy="2154436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>
                    <a:alpha val="89803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sz="2000" dirty="0">
                <a:solidFill>
                  <a:srgbClr val="FF0000"/>
                </a:solidFill>
              </a:rPr>
              <a:t>ÖRNEK–2):</a:t>
            </a:r>
            <a:r>
              <a:rPr lang="tr-TR" altLang="zh-CN" sz="2000" dirty="0"/>
              <a:t> Ali, Veli, Selin bir zarı havaya atarak üst yüzüne çift sayı veya tek sayı gelme olasılığını bulmak istiyor. Buna göre, </a:t>
            </a:r>
          </a:p>
          <a:p>
            <a:pPr eaLnBrk="1" hangingPunct="1"/>
            <a:endParaRPr lang="tr-TR" altLang="zh-CN" sz="2000" dirty="0"/>
          </a:p>
          <a:p>
            <a:pPr eaLnBrk="1" hangingPunct="1"/>
            <a:r>
              <a:rPr lang="tr-TR" altLang="zh-CN" sz="2000" dirty="0"/>
              <a:t>a)Ali zarı 20 defa atıyor. Zarın üst yüzüne 5 defa çift sayı ve 15 defa tek sayı geliyor. Ali’nin deneyindeki çift sayı gelme olasılığı kaçtır?</a:t>
            </a:r>
            <a:endParaRPr lang="tr-TR" altLang="zh-CN" sz="1050" dirty="0"/>
          </a:p>
          <a:p>
            <a:pPr eaLnBrk="1" hangingPunct="1"/>
            <a:endParaRPr lang="tr-TR" altLang="zh-CN" sz="1050" dirty="0"/>
          </a:p>
          <a:p>
            <a:pPr eaLnBrk="1" hangingPunct="1"/>
            <a:r>
              <a:rPr lang="tr-TR" altLang="zh-CN" sz="2000" dirty="0"/>
              <a:t>		a)0,4      </a:t>
            </a:r>
            <a:r>
              <a:rPr lang="tr-TR" altLang="zh-CN" sz="2000" dirty="0" smtClean="0"/>
              <a:t>	b)0,1     	 </a:t>
            </a:r>
            <a:r>
              <a:rPr lang="tr-TR" altLang="zh-CN" sz="2000" dirty="0"/>
              <a:t>c)0,3    </a:t>
            </a:r>
            <a:r>
              <a:rPr lang="tr-TR" altLang="zh-CN" sz="2000" dirty="0" smtClean="0"/>
              <a:t>	d)0,2</a:t>
            </a:r>
            <a:endParaRPr lang="tr-TR" altLang="zh-CN" sz="2000" dirty="0"/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7152827" y="1780168"/>
            <a:ext cx="1207448" cy="5762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52444" y="3429000"/>
            <a:ext cx="8857108" cy="1938992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ÖRNEK–3):</a:t>
            </a:r>
            <a:r>
              <a:rPr lang="tr-TR" altLang="zh-CN" dirty="0"/>
              <a:t> Ali, Veli, Selin bir zarı havaya atarak üst yüzüne çift sayı veya tek sayı gelme olasılığını bulmak istiyor. Buna göre, </a:t>
            </a:r>
          </a:p>
          <a:p>
            <a:pPr eaLnBrk="1" hangingPunct="1"/>
            <a:endParaRPr lang="tr-TR" altLang="zh-CN" dirty="0"/>
          </a:p>
          <a:p>
            <a:pPr eaLnBrk="1" hangingPunct="1"/>
            <a:r>
              <a:rPr lang="tr-TR" altLang="zh-CN" dirty="0"/>
              <a:t>b) Ali zarı 20 defa atıyor. Zarın üst yüzüne 5 defa çift sayı ve 15 defa tek sayı geliyor. Ali’nin deneyindeki tek sayı gelme olasılığı kaçtır?	</a:t>
            </a:r>
            <a:r>
              <a:rPr lang="tr-TR" altLang="zh-CN" sz="1200" dirty="0"/>
              <a:t>	</a:t>
            </a:r>
          </a:p>
          <a:p>
            <a:pPr eaLnBrk="1" hangingPunct="1"/>
            <a:r>
              <a:rPr lang="tr-TR" altLang="zh-CN" sz="1200" dirty="0"/>
              <a:t>		</a:t>
            </a:r>
          </a:p>
          <a:p>
            <a:pPr eaLnBrk="1" hangingPunct="1"/>
            <a:r>
              <a:rPr lang="tr-TR" altLang="zh-CN" dirty="0"/>
              <a:t>		a)0,45      </a:t>
            </a:r>
            <a:r>
              <a:rPr lang="tr-TR" altLang="zh-CN" dirty="0" smtClean="0"/>
              <a:t>	b)0,35     	c)0,75   		 </a:t>
            </a:r>
            <a:r>
              <a:rPr lang="tr-TR" altLang="zh-CN" dirty="0"/>
              <a:t>d)0,25</a:t>
            </a:r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5220073" y="4791730"/>
            <a:ext cx="1728192" cy="5762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8552" name="Rectangle 10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08553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3049713-C785-47B4-A8F8-4916E1920A55}" type="slidenum">
              <a:rPr lang="tr-TR" b="0" smtClean="0"/>
              <a:pPr eaLnBrk="1" hangingPunct="1"/>
              <a:t>8</a:t>
            </a:fld>
            <a:endParaRPr lang="tr-TR" b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36912"/>
            <a:ext cx="1085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33" y="5661248"/>
            <a:ext cx="1066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2296804" y="2776096"/>
            <a:ext cx="6010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Deneyerek yapılan bu olasılık çeşidine deneysel olasılık denir.</a:t>
            </a:r>
            <a:endParaRPr lang="tr-TR" b="1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2595358" y="5819482"/>
            <a:ext cx="6010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Deneyerek yapılan bu olasılık çeşidine deneysel olasılık denir.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41596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nimBg="1"/>
      <p:bldP spid="58374" grpId="0" animBg="1"/>
      <p:bldP spid="17412" grpId="0" animBg="1"/>
      <p:bldP spid="58377" grpId="0" animBg="1"/>
      <p:bldP spid="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79388" y="188913"/>
            <a:ext cx="8785225" cy="1193800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>
                <a:solidFill>
                  <a:srgbClr val="FF0000"/>
                </a:solidFill>
              </a:rPr>
              <a:t>ÖRNEK–4):</a:t>
            </a:r>
            <a:r>
              <a:rPr lang="tr-TR" altLang="zh-CN"/>
              <a:t> Bir okul kantinin de saat 12.30 ile 13.45 arasında 250 hamburger,200 boğaca,40 tost ve 60 simit satılmıştır. Kantinde satılan bir ürünün simit olma deneysel olasılığı kaçtır?    </a:t>
            </a:r>
          </a:p>
          <a:p>
            <a:pPr eaLnBrk="1" hangingPunct="1"/>
            <a:r>
              <a:rPr lang="tr-TR" altLang="zh-CN"/>
              <a:t>		</a:t>
            </a:r>
          </a:p>
        </p:txBody>
      </p:sp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933" y="1486210"/>
            <a:ext cx="3390407" cy="7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215106" y="3912394"/>
            <a:ext cx="8713788" cy="1193800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ÖRNEK–5):</a:t>
            </a:r>
            <a:r>
              <a:rPr lang="tr-TR" altLang="zh-CN" dirty="0"/>
              <a:t> Ali bir parayı 42 kez atıyor ve deneysel olarak tura gelme olasılığını 1/3 </a:t>
            </a:r>
            <a:r>
              <a:rPr lang="tr-TR" altLang="zh-CN" dirty="0" err="1"/>
              <a:t>buluyor.Buna</a:t>
            </a:r>
            <a:r>
              <a:rPr lang="tr-TR" altLang="zh-CN" dirty="0"/>
              <a:t> </a:t>
            </a:r>
            <a:r>
              <a:rPr lang="tr-TR" altLang="zh-CN" dirty="0" err="1"/>
              <a:t>göre,Ali’nin</a:t>
            </a:r>
            <a:r>
              <a:rPr lang="tr-TR" altLang="zh-CN" dirty="0"/>
              <a:t> yaptığı deneyde kaç kez yazı gelmiştir?</a:t>
            </a:r>
          </a:p>
          <a:p>
            <a:pPr eaLnBrk="1" hangingPunct="1"/>
            <a:r>
              <a:rPr lang="tr-TR" altLang="zh-CN" dirty="0"/>
              <a:t>		</a:t>
            </a:r>
          </a:p>
          <a:p>
            <a:pPr eaLnBrk="1" hangingPunct="1"/>
            <a:r>
              <a:rPr lang="tr-TR" altLang="zh-CN" dirty="0"/>
              <a:t>		a)14    </a:t>
            </a:r>
            <a:r>
              <a:rPr lang="tr-TR" altLang="zh-CN" dirty="0" smtClean="0"/>
              <a:t>		 </a:t>
            </a:r>
            <a:r>
              <a:rPr lang="tr-TR" altLang="zh-CN" dirty="0"/>
              <a:t>b)18     </a:t>
            </a:r>
            <a:r>
              <a:rPr lang="tr-TR" altLang="zh-CN" dirty="0" smtClean="0"/>
              <a:t>		c)21  		 </a:t>
            </a:r>
            <a:r>
              <a:rPr lang="tr-TR" altLang="zh-CN" dirty="0"/>
              <a:t>d)28</a:t>
            </a:r>
          </a:p>
        </p:txBody>
      </p:sp>
      <p:pic>
        <p:nvPicPr>
          <p:cNvPr id="17421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951" y="5524500"/>
            <a:ext cx="2376487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21" name="Rectangle 13"/>
          <p:cNvSpPr>
            <a:spLocks noChangeArrowheads="1"/>
          </p:cNvSpPr>
          <p:nvPr/>
        </p:nvSpPr>
        <p:spPr bwMode="auto">
          <a:xfrm>
            <a:off x="3419872" y="1407646"/>
            <a:ext cx="909264" cy="84794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43022" name="Rectangle 14"/>
          <p:cNvSpPr>
            <a:spLocks noChangeArrowheads="1"/>
          </p:cNvSpPr>
          <p:nvPr/>
        </p:nvSpPr>
        <p:spPr bwMode="auto">
          <a:xfrm>
            <a:off x="1442195" y="4529932"/>
            <a:ext cx="1617638" cy="5762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9577" name="Rectangle 15"/>
          <p:cNvSpPr>
            <a:spLocks noChangeArrowheads="1"/>
          </p:cNvSpPr>
          <p:nvPr/>
        </p:nvSpPr>
        <p:spPr bwMode="auto">
          <a:xfrm>
            <a:off x="5958641" y="6491288"/>
            <a:ext cx="31853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09578" name="Slayt Numarası Yer Tutucusu 1"/>
          <p:cNvSpPr>
            <a:spLocks noGrp="1"/>
          </p:cNvSpPr>
          <p:nvPr>
            <p:ph type="sldNum" sz="quarter" idx="12"/>
          </p:nvPr>
        </p:nvSpPr>
        <p:spPr>
          <a:xfrm>
            <a:off x="6857316" y="6486806"/>
            <a:ext cx="2133600" cy="365125"/>
          </a:xfrm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4EA267E-F050-4806-A2C6-A05A4FC15A72}" type="slidenum">
              <a:rPr lang="tr-TR" b="0" smtClean="0"/>
              <a:pPr eaLnBrk="1" hangingPunct="1"/>
              <a:t>9</a:t>
            </a:fld>
            <a:endParaRPr lang="tr-TR" b="0" smtClean="0"/>
          </a:p>
        </p:txBody>
      </p:sp>
      <p:sp>
        <p:nvSpPr>
          <p:cNvPr id="11" name="Metin kutusu 10"/>
          <p:cNvSpPr txBox="1"/>
          <p:nvPr/>
        </p:nvSpPr>
        <p:spPr>
          <a:xfrm>
            <a:off x="2901105" y="5706546"/>
            <a:ext cx="6010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Deneyerek yapılan bu olasılık çeşidine deneysel olasılık denir.</a:t>
            </a:r>
            <a:endParaRPr lang="tr-TR" b="1" dirty="0"/>
          </a:p>
        </p:txBody>
      </p:sp>
      <p:sp>
        <p:nvSpPr>
          <p:cNvPr id="2" name="Metin kutusu 1"/>
          <p:cNvSpPr txBox="1"/>
          <p:nvPr/>
        </p:nvSpPr>
        <p:spPr>
          <a:xfrm>
            <a:off x="899592" y="2543145"/>
            <a:ext cx="2385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250+200+40+60=550</a:t>
            </a:r>
            <a:endParaRPr lang="tr-TR" sz="20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136" y="2400300"/>
            <a:ext cx="40290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Metin kutusu 13"/>
          <p:cNvSpPr txBox="1"/>
          <p:nvPr/>
        </p:nvSpPr>
        <p:spPr>
          <a:xfrm>
            <a:off x="1115616" y="3093460"/>
            <a:ext cx="6010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Deneyerek yapılan bu olasılık çeşidine deneysel olasılık denir.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412755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  <p:bldP spid="17420" grpId="0" animBg="1"/>
      <p:bldP spid="43021" grpId="0" animBg="1"/>
      <p:bldP spid="43022" grpId="0" animBg="1"/>
      <p:bldP spid="11" grpId="0"/>
      <p:bldP spid="2" grpId="0"/>
      <p:bldP spid="1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932</Words>
  <Application>Microsoft Office PowerPoint</Application>
  <PresentationFormat>Ekran Gösterisi (4:3)</PresentationFormat>
  <Paragraphs>121</Paragraphs>
  <Slides>15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7" baseType="lpstr">
      <vt:lpstr>Ofis Teması</vt:lpstr>
      <vt:lpstr>Denklem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22</cp:revision>
  <dcterms:created xsi:type="dcterms:W3CDTF">2013-05-01T21:27:44Z</dcterms:created>
  <dcterms:modified xsi:type="dcterms:W3CDTF">2013-11-12T18:28:02Z</dcterms:modified>
</cp:coreProperties>
</file>